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2" r:id="rId2"/>
    <p:sldId id="290" r:id="rId3"/>
    <p:sldId id="289" r:id="rId4"/>
    <p:sldId id="286" r:id="rId5"/>
    <p:sldId id="288" r:id="rId6"/>
    <p:sldId id="285" r:id="rId7"/>
    <p:sldId id="291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26484-2B4F-4C7C-9EBA-A354AE84223B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B3CDD-1B7A-4143-9EBB-F8150649F6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091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05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59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02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60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02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43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55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8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9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34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BFE8F-DF8F-465E-A1E6-4DC0688BD6AF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6DEDE-681A-476E-8E47-BDBBA1B10F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15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61686" cy="691158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26294" y="2010030"/>
            <a:ext cx="9448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итогах работы государственных экзаменационных комиссий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2022/2023 учебный год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81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4"/>
            <a:ext cx="5419814" cy="68585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1919"/>
              </p:ext>
            </p:extLst>
          </p:nvPr>
        </p:nvGraphicFramePr>
        <p:xfrm>
          <a:off x="1524000" y="1093373"/>
          <a:ext cx="7488029" cy="53733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95054"/>
                <a:gridCol w="1995054"/>
                <a:gridCol w="1750692"/>
                <a:gridCol w="1747229"/>
              </a:tblGrid>
              <a:tr h="460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Направление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Зима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Лето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7836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Очная форма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28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Бакалавриат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38.03.01 Экономика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38.03.02 Менеджмент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Магистратура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38.04.01 Экономика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38.04.02 Менеджмент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43129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Заочная форма обучения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4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Бакалавриат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38.03.01 Экономика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38.03.02 Менеджмент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Магистратура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38.04.01 Экономика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48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38.04.02 Менеджмент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43129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Очно-заочная форма обучения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4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Магистратура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38.04.01 Экономика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23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  <a:tr h="43129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66" marR="55966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93990" y="348182"/>
            <a:ext cx="36658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Итоги выпуска 2022-2023 уч.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год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8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19814" cy="68585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9384" y="2736799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31903"/>
              </p:ext>
            </p:extLst>
          </p:nvPr>
        </p:nvGraphicFramePr>
        <p:xfrm>
          <a:off x="420863" y="1427380"/>
          <a:ext cx="11521626" cy="53434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21235"/>
                <a:gridCol w="469296"/>
                <a:gridCol w="381138"/>
                <a:gridCol w="381138"/>
                <a:gridCol w="369868"/>
                <a:gridCol w="469959"/>
                <a:gridCol w="469959"/>
                <a:gridCol w="469959"/>
                <a:gridCol w="469959"/>
                <a:gridCol w="469959"/>
                <a:gridCol w="469296"/>
                <a:gridCol w="469296"/>
                <a:gridCol w="469959"/>
                <a:gridCol w="469959"/>
                <a:gridCol w="381801"/>
                <a:gridCol w="381801"/>
                <a:gridCol w="369868"/>
                <a:gridCol w="377823"/>
                <a:gridCol w="377823"/>
                <a:gridCol w="377823"/>
                <a:gridCol w="377823"/>
                <a:gridCol w="377823"/>
                <a:gridCol w="532268"/>
                <a:gridCol w="532268"/>
                <a:gridCol w="83525"/>
              </a:tblGrid>
              <a:tr h="178510"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Код и наименование специальности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Общая численность студентов выпускного курса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/>
                </a:tc>
                <a:tc gridSpan="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Не допущены к ГЭ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Допущены приказами к ГЭ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Сдали государственный экзамен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Не  явились на защиту ВКР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Качественный результат защиты (только на «хорошо» и «отлично»)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Получили дипломы с «отличием» по окончании обучения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3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В том числе по уважительной причине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Сдали ГЭ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 «отлично»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На «хорошо»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>
                          <a:effectLst/>
                        </a:rPr>
                        <a:t>На «удовлетворительно»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 «неудовлетворительно»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4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всего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Заочная форма обучения (</a:t>
                      </a:r>
                      <a:r>
                        <a:rPr lang="ru-RU" sz="1050" dirty="0" err="1">
                          <a:effectLst/>
                        </a:rPr>
                        <a:t>бакалавриат</a:t>
                      </a:r>
                      <a:r>
                        <a:rPr lang="ru-RU" sz="1050" dirty="0">
                          <a:effectLst/>
                        </a:rPr>
                        <a:t>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936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38.03.01 Экономика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151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41,06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18,54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91,2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3,35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613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Аудит и внутренний контроль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34,04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27,6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86,9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4,25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Финансы и кредит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42,3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43,2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14,5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93,1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2,94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38.03.02 Менеджмент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37,3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62,7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Очно-заочная форма обучения (магистратура)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38.03.01 Экономика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 gridSpan="2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Заочная форма обучения (магистратура)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34300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38.04.01 Экономика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69,23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30,77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23,07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31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38.04.02 Менеджмент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66,66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16,67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16,67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41,66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31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Корпоративное управление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85534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Финансовый менеджмент и рынок капиталов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16,7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66,6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510">
                <a:tc>
                  <a:txBody>
                    <a:bodyPr/>
                    <a:lstStyle/>
                    <a:p>
                      <a:pPr marR="615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Всего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229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229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229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44,1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42,8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13,1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207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10,22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25" marR="581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20863" y="431822"/>
            <a:ext cx="952288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результатах государственной итоговой аттестации в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разрезе направлений подготовки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Уфимском филиале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2022/2023 учебный год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(результаты государственного экзамена) зима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2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19814" cy="68585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9384" y="2736799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69048"/>
              </p:ext>
            </p:extLst>
          </p:nvPr>
        </p:nvGraphicFramePr>
        <p:xfrm>
          <a:off x="214180" y="1079086"/>
          <a:ext cx="11738922" cy="56331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61242"/>
                <a:gridCol w="481639"/>
                <a:gridCol w="391161"/>
                <a:gridCol w="391161"/>
                <a:gridCol w="379597"/>
                <a:gridCol w="482319"/>
                <a:gridCol w="482319"/>
                <a:gridCol w="482319"/>
                <a:gridCol w="482319"/>
                <a:gridCol w="482319"/>
                <a:gridCol w="481639"/>
                <a:gridCol w="481639"/>
                <a:gridCol w="482319"/>
                <a:gridCol w="482319"/>
                <a:gridCol w="391842"/>
                <a:gridCol w="391842"/>
                <a:gridCol w="379597"/>
                <a:gridCol w="387760"/>
                <a:gridCol w="387760"/>
                <a:gridCol w="387760"/>
                <a:gridCol w="387760"/>
                <a:gridCol w="387760"/>
                <a:gridCol w="546265"/>
                <a:gridCol w="546265"/>
              </a:tblGrid>
              <a:tr h="163586"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Код и наименование специальности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/>
                </a:tc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Общая численность студентов выпускного курса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/>
                </a:tc>
                <a:tc gridSpan="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Не допущены к защите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Допущены приказами к защите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Результаты защиты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Не  явились на защиту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Качественный результат защиты (только на «хорошо» и «отлично»)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Получили дипломы с «отличием» по окончании обучения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6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В том числе по уважительной причине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Защитили ВКР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 «отлично»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 «хорошо»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 «удовлетворительно»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100" dirty="0">
                          <a:effectLst/>
                        </a:rPr>
                        <a:t>На «неудовлетворительно»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абс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b"/>
                </a:tc>
              </a:tr>
              <a:tr h="163586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 dirty="0">
                          <a:effectLst/>
                        </a:rPr>
                        <a:t>Заочная форма обучения (</a:t>
                      </a:r>
                      <a:r>
                        <a:rPr lang="ru-RU" sz="700" dirty="0" err="1">
                          <a:effectLst/>
                        </a:rPr>
                        <a:t>бакалавриат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746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38.03.01 Экономика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149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149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148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99,33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50,68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40,54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8,78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0,67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91,2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3,35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327174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Аудит и внутренний контроль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97,87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58,7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28,26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13,04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2,13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86,9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4,25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223746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Финансы и кредит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47,06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46,08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6,86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93,1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2,94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163586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38.03.02 Менеджмент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27,9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65,12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6,98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163586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 dirty="0">
                          <a:effectLst/>
                        </a:rPr>
                        <a:t>Очно-заочная форма обучения (магистратура)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586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38.03.01 Экономика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163586">
                <a:tc gridSpan="2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Заочная форма обучения (магистратура)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586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38.04.01 Экономика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76,92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23,08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23,07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327174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38.04.02 Менеджмент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 dirty="0">
                          <a:effectLst/>
                        </a:rPr>
                        <a:t>66,66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16,67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16,67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83,3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41,66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327174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Корпоративное управление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66,7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327174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Финансовый менеджмент и рынок капиталов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66,7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66,6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33,3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  <a:tr h="163586">
                <a:tc>
                  <a:txBody>
                    <a:bodyPr/>
                    <a:lstStyle/>
                    <a:p>
                      <a:pPr marR="615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99,12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50,67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41,33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0,88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92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700" dirty="0">
                          <a:effectLst/>
                        </a:rPr>
                        <a:t>10,22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1804" y="62954"/>
            <a:ext cx="862501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Сведения о результатах государственной итоговой аттестации в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разрезе направлений подготовки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Уфимском филиале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Финуниверситета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 2022/2023 учебный год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(защита дипломных проектов (работ)) зима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19814" cy="68585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09907" y="2753275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195444"/>
              </p:ext>
            </p:extLst>
          </p:nvPr>
        </p:nvGraphicFramePr>
        <p:xfrm>
          <a:off x="255372" y="1293339"/>
          <a:ext cx="11722446" cy="529330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3113"/>
                <a:gridCol w="479131"/>
                <a:gridCol w="389123"/>
                <a:gridCol w="389123"/>
                <a:gridCol w="377620"/>
                <a:gridCol w="479807"/>
                <a:gridCol w="479807"/>
                <a:gridCol w="479807"/>
                <a:gridCol w="479807"/>
                <a:gridCol w="479807"/>
                <a:gridCol w="479131"/>
                <a:gridCol w="479131"/>
                <a:gridCol w="479807"/>
                <a:gridCol w="479807"/>
                <a:gridCol w="389799"/>
                <a:gridCol w="389799"/>
                <a:gridCol w="377620"/>
                <a:gridCol w="385741"/>
                <a:gridCol w="385741"/>
                <a:gridCol w="385741"/>
                <a:gridCol w="475746"/>
                <a:gridCol w="475746"/>
                <a:gridCol w="475746"/>
                <a:gridCol w="475746"/>
              </a:tblGrid>
              <a:tr h="157565"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Код и наименование специальности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/>
                </a:tc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Общая численность студентов выпускного курса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/>
                </a:tc>
                <a:tc gridSpan="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Не допущены к ГЭ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Допущены приказами к ГЭ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Результаты защиты ВКР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Не  явились на защиту ВКР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Качественный результат защиты (только на «хорошо» и «отлично»)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Получили дипломы с «отличием» по окончании обучения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5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Всего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В том числе по уважительной причине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Сдали ГЭ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На «отлично»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На «хорошо»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>
                          <a:effectLst/>
                        </a:rPr>
                        <a:t>На «удовлетворительно»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900" dirty="0">
                          <a:effectLst/>
                        </a:rPr>
                        <a:t>На «неудовлетворительно»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b"/>
                </a:tc>
              </a:tr>
              <a:tr h="269745">
                <a:tc gridSpan="2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Очная форма обучения (бакалавриат)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56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38.03.01 Экономика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76,19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19,05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7,76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95,23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38,09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316297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Финансовые рынки и банки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71,4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23,8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95,23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23,8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15756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Учет, анализ и аудит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80,95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14,3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4,75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95,23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52,38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316297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38.03.02 Менеджмент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100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48,39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32,26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19,35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80,64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22,58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316297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Менеджмент организации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57,89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31,58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10,53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89,47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15,78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316297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Финансовый менеджмент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66,6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33,3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157565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Заочная форма обучения (бакалавриат)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56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38.03.02 Менеджмент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26,7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46,6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26,7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73,33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157565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Очная форма обучения (магистратура)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56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38.04.01 Экономика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28,57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15756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38.04.02 Менеджмент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  <a:tr h="157565">
                <a:tc>
                  <a:txBody>
                    <a:bodyPr/>
                    <a:lstStyle/>
                    <a:p>
                      <a:pPr marR="615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Всего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60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87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27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27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76" marR="66176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7941" y="191698"/>
            <a:ext cx="8747162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8263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результатах государственной итоговой аттестации в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разрезе направлений подготовки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Уфимском филиале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2022/2023 учебный год 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(результаты государственного экзамена) лето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7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94"/>
            <a:ext cx="5419814" cy="68585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9384" y="2736799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54753"/>
              </p:ext>
            </p:extLst>
          </p:nvPr>
        </p:nvGraphicFramePr>
        <p:xfrm>
          <a:off x="247134" y="1304738"/>
          <a:ext cx="11656540" cy="53966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47238"/>
                <a:gridCol w="383607"/>
                <a:gridCol w="384282"/>
                <a:gridCol w="384282"/>
                <a:gridCol w="384282"/>
                <a:gridCol w="457092"/>
                <a:gridCol w="457092"/>
                <a:gridCol w="402484"/>
                <a:gridCol w="384282"/>
                <a:gridCol w="573725"/>
                <a:gridCol w="573725"/>
                <a:gridCol w="477993"/>
                <a:gridCol w="477993"/>
                <a:gridCol w="477993"/>
                <a:gridCol w="384282"/>
                <a:gridCol w="421361"/>
                <a:gridCol w="421361"/>
                <a:gridCol w="384282"/>
                <a:gridCol w="384282"/>
                <a:gridCol w="384282"/>
                <a:gridCol w="477317"/>
                <a:gridCol w="477317"/>
                <a:gridCol w="477993"/>
                <a:gridCol w="477993"/>
              </a:tblGrid>
              <a:tr h="392672"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Код и наименование специальности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 rowSpan="3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Общая численность студентов выпускного курса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 gridSpan="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Не допущены к защите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Допущены приказами к защите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Результаты защиты ВКР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Не  явились на защиту ВКР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Качественный результат защиты (только на «хорошо» и «отлично»)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Получили дипломы с «отличием» по окончании обучения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6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Всего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В том числе по уважительной причине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Защитили ВКР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На «отлично»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На «хорошо»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На «удовлетворительно»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На «неудовлетворительно»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всего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 err="1">
                          <a:effectLst/>
                        </a:rPr>
                        <a:t>абс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>
                          <a:effectLst/>
                        </a:rPr>
                        <a:t>абс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5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47040">
                <a:tc gridSpan="2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Очная форма обучения (бакалавриат)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5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38.03.01 Экономика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80,9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11,9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92,85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38,09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38.03.02 Менеджмент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54,8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25,8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19,3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80,64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22,58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Заочная форма обучения (бакалавриат)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66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38.03.01 Экономика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66,6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38.03.02 Менеджмент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6,6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66,6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26,6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78,57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Очная форма обучения (магистратура)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5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38.04.01 Экономика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12,5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87,5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87,5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71,4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28,5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28,57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38.04.02 Менеджмент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Очно-заочная форма обучения (магистратура)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55">
                <a:tc>
                  <a:txBody>
                    <a:bodyPr/>
                    <a:lstStyle/>
                    <a:p>
                      <a:pPr marR="6159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38.03.01 Экономика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 gridSpan="24"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Заочная форма обучения (магистратура)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55">
                <a:tc>
                  <a:txBody>
                    <a:bodyPr/>
                    <a:lstStyle/>
                    <a:p>
                      <a:pPr marR="615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38.04.02 Менеджмент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955">
                <a:tc>
                  <a:txBody>
                    <a:bodyPr/>
                    <a:lstStyle/>
                    <a:p>
                      <a:pPr marR="615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6,3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93,6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102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98,07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58,8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13,72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 dirty="0">
                          <a:effectLst/>
                        </a:rPr>
                        <a:t>1,96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86,27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0" algn="l"/>
                        </a:tabLs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5828" y="264378"/>
            <a:ext cx="1021595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8263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результатах государственной итоговой аттестации в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разрезе направлений подготовки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Уфимском филиале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2022/2023 учебный год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(защита дипломных проектов (работ)) лето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4"/>
            <a:ext cx="5419814" cy="68585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8506" y="0"/>
            <a:ext cx="3048264" cy="10790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0875" y="1937217"/>
            <a:ext cx="9778314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Усилить междисциплинарный подход в обучении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Проработать теоретические и практико-ориентированные задания государственного экзамена в части отсутствия двоякости трактовки и неопределенности правильности ответа.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коллективных ВКР при решении типовых «малозначимых» задач. 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Усилить долю практикующих специалистов при проведении лекций и руководстве ВКР.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контроль за уровнем владения языком, на котором происходит защита ВКР</a:t>
            </a:r>
            <a:r>
              <a:rPr lang="ru-RU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91047" y="617421"/>
            <a:ext cx="612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отдельный председателей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985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1630</Words>
  <Application>Microsoft Office PowerPoint</Application>
  <PresentationFormat>Широкоэкранный</PresentationFormat>
  <Paragraphs>1217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Учебная Часть</dc:creator>
  <cp:lastModifiedBy>Учебная Часть</cp:lastModifiedBy>
  <cp:revision>59</cp:revision>
  <cp:lastPrinted>2023-11-20T11:24:29Z</cp:lastPrinted>
  <dcterms:created xsi:type="dcterms:W3CDTF">2022-09-27T04:57:02Z</dcterms:created>
  <dcterms:modified xsi:type="dcterms:W3CDTF">2023-11-20T11:24:34Z</dcterms:modified>
</cp:coreProperties>
</file>