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1" r:id="rId7"/>
    <p:sldId id="263" r:id="rId8"/>
    <p:sldId id="264" r:id="rId9"/>
    <p:sldId id="266" r:id="rId10"/>
    <p:sldId id="267" r:id="rId11"/>
    <p:sldId id="265" r:id="rId12"/>
    <p:sldId id="268" r:id="rId13"/>
    <p:sldId id="270" r:id="rId14"/>
    <p:sldId id="269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5E6B"/>
    <a:srgbClr val="22644E"/>
    <a:srgbClr val="2D59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70" d="100"/>
          <a:sy n="70" d="100"/>
        </p:scale>
        <p:origin x="330" y="9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719B9-AF06-452E-BABA-A4470F0AEAA7}" type="datetimeFigureOut">
              <a:rPr lang="ru-RU" smtClean="0"/>
              <a:t>16.12.2022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FDD9-C52C-4AB5-B273-8058206DB4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6889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719B9-AF06-452E-BABA-A4470F0AEAA7}" type="datetimeFigureOut">
              <a:rPr lang="ru-RU" smtClean="0"/>
              <a:t>16.12.2022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FDD9-C52C-4AB5-B273-8058206DB4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1317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719B9-AF06-452E-BABA-A4470F0AEAA7}" type="datetimeFigureOut">
              <a:rPr lang="ru-RU" smtClean="0"/>
              <a:t>16.12.2022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FDD9-C52C-4AB5-B273-8058206DB4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973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bg>
      <p:bgPr>
        <a:gradFill flip="none" rotWithShape="1">
          <a:gsLst>
            <a:gs pos="1000">
              <a:srgbClr val="0F3A3D"/>
            </a:gs>
            <a:gs pos="50000">
              <a:srgbClr val="256569"/>
            </a:gs>
            <a:gs pos="98000">
              <a:srgbClr val="2A7478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595" y="0"/>
            <a:ext cx="6539405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00"/>
          <a:stretch/>
        </p:blipFill>
        <p:spPr>
          <a:xfrm>
            <a:off x="1108366" y="376456"/>
            <a:ext cx="3131127" cy="10880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45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8858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719B9-AF06-452E-BABA-A4470F0AEAA7}" type="datetimeFigureOut">
              <a:rPr lang="ru-RU" smtClean="0"/>
              <a:t>16.12.2022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FDD9-C52C-4AB5-B273-8058206DB4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5017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719B9-AF06-452E-BABA-A4470F0AEAA7}" type="datetimeFigureOut">
              <a:rPr lang="ru-RU" smtClean="0"/>
              <a:t>16.12.2022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FDD9-C52C-4AB5-B273-8058206DB4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299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719B9-AF06-452E-BABA-A4470F0AEAA7}" type="datetimeFigureOut">
              <a:rPr lang="ru-RU" smtClean="0"/>
              <a:t>16.12.2022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FDD9-C52C-4AB5-B273-8058206DB4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8495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719B9-AF06-452E-BABA-A4470F0AEAA7}" type="datetimeFigureOut">
              <a:rPr lang="ru-RU" smtClean="0"/>
              <a:t>16.12.2022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FDD9-C52C-4AB5-B273-8058206DB4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4217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719B9-AF06-452E-BABA-A4470F0AEAA7}" type="datetimeFigureOut">
              <a:rPr lang="ru-RU" smtClean="0"/>
              <a:t>16.12.2022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FDD9-C52C-4AB5-B273-8058206DB4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23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719B9-AF06-452E-BABA-A4470F0AEAA7}" type="datetimeFigureOut">
              <a:rPr lang="ru-RU" smtClean="0"/>
              <a:t>16.12.2022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FDD9-C52C-4AB5-B273-8058206DB4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9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719B9-AF06-452E-BABA-A4470F0AEAA7}" type="datetimeFigureOut">
              <a:rPr lang="ru-RU" smtClean="0"/>
              <a:t>16.12.2022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FDD9-C52C-4AB5-B273-8058206DB4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760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719B9-AF06-452E-BABA-A4470F0AEAA7}" type="datetimeFigureOut">
              <a:rPr lang="ru-RU" smtClean="0"/>
              <a:t>16.12.2022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FDD9-C52C-4AB5-B273-8058206DB4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23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719B9-AF06-452E-BABA-A4470F0AEAA7}" type="datetimeFigureOut">
              <a:rPr lang="ru-RU" smtClean="0"/>
              <a:t>16.12.2022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3FDD9-C52C-4AB5-B273-8058206DB4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3472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6824" y="2401999"/>
            <a:ext cx="8131886" cy="1631602"/>
          </a:xfrm>
        </p:spPr>
        <p:txBody>
          <a:bodyPr>
            <a:noAutofit/>
          </a:bodyPr>
          <a:lstStyle/>
          <a:p>
            <a:pPr algn="ctr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результатах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ВПР СПО –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2022 </a:t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 Уфимском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филиале Финуниверситета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23592" y="4941169"/>
            <a:ext cx="5256584" cy="1444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Докладчик:</a:t>
            </a:r>
            <a:endParaRPr lang="ru-RU" sz="20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u="sng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Домрачева</a:t>
            </a:r>
            <a:r>
              <a:rPr lang="ru-RU" sz="2000" b="1" u="sng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Марина Владимировна</a:t>
            </a:r>
            <a:r>
              <a:rPr lang="ru-RU" sz="20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начальник учебно-методического отдела </a:t>
            </a:r>
            <a:endParaRPr lang="en-US" sz="20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0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программам СПО</a:t>
            </a:r>
          </a:p>
          <a:p>
            <a:endParaRPr lang="ru-RU" sz="788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98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ятиугольник 6"/>
          <p:cNvSpPr/>
          <p:nvPr/>
        </p:nvSpPr>
        <p:spPr>
          <a:xfrm>
            <a:off x="0" y="78891"/>
            <a:ext cx="9961182" cy="714533"/>
          </a:xfrm>
          <a:prstGeom prst="homePlate">
            <a:avLst/>
          </a:prstGeom>
          <a:solidFill>
            <a:srgbClr val="1B5E6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ВПР СПО – 2022 в Уфимском филиале Финуниверситета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961181" y="66915"/>
            <a:ext cx="2049362" cy="726509"/>
          </a:xfrm>
          <a:prstGeom prst="rect">
            <a:avLst/>
          </a:prstGeom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2614020"/>
              </p:ext>
            </p:extLst>
          </p:nvPr>
        </p:nvGraphicFramePr>
        <p:xfrm>
          <a:off x="420806" y="1406573"/>
          <a:ext cx="11220735" cy="404295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708453"/>
                <a:gridCol w="2708453"/>
                <a:gridCol w="2708453"/>
                <a:gridCol w="773844"/>
                <a:gridCol w="773844"/>
                <a:gridCol w="773844"/>
                <a:gridCol w="773844"/>
              </a:tblGrid>
              <a:tr h="4768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Группы участников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ОО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участников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5037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Вся выборка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2290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171758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8,75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66,09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23,09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2,06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8238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Башкортостан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77792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 Республика Башкортостан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2311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5,06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29,21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5,11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Уфимский филиал ФГОБУ ВО "Финансовый университет при Правительстве Российской Федерации"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247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24,29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55,06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20,24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81361" y="793424"/>
            <a:ext cx="4923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2 курс -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Статистика по оценкам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6653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ятиугольник 6"/>
          <p:cNvSpPr/>
          <p:nvPr/>
        </p:nvSpPr>
        <p:spPr>
          <a:xfrm>
            <a:off x="-1" y="40944"/>
            <a:ext cx="9961182" cy="714533"/>
          </a:xfrm>
          <a:prstGeom prst="homePlate">
            <a:avLst/>
          </a:prstGeom>
          <a:solidFill>
            <a:srgbClr val="1B5E6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ВПР СПО – 2022 в Уфимском филиале Финуниверситета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961181" y="66915"/>
            <a:ext cx="2049362" cy="726509"/>
          </a:xfrm>
          <a:prstGeom prst="rect">
            <a:avLst/>
          </a:prstGeom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569539"/>
              </p:ext>
            </p:extLst>
          </p:nvPr>
        </p:nvGraphicFramePr>
        <p:xfrm>
          <a:off x="319582" y="1058008"/>
          <a:ext cx="11636368" cy="5735887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6449707"/>
                <a:gridCol w="545910"/>
                <a:gridCol w="1105469"/>
                <a:gridCol w="1160059"/>
                <a:gridCol w="1501254"/>
                <a:gridCol w="873969"/>
              </a:tblGrid>
              <a:tr h="9755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Блоки ПООП обучающийся научится / получит возможность научиться или проверяемые требования (умения) в соответствии с ФГОС (ФК ГОС)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33" marR="7433" marT="74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 балл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33" marR="7433" marT="74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Башкортостан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33" marR="7433" marT="74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 Республика Башкортостан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33" marR="7433" marT="74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Уфимский филиал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ФГОБУ ВО образования </a:t>
                      </a:r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"Финансовый университет при Правительстве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РФ"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33" marR="7433" marT="74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33" marR="7433" marT="7433" marB="0" anchor="ctr"/>
                </a:tc>
              </a:tr>
              <a:tr h="252479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33" marR="7433" marT="74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33" marR="7433" marT="74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уч.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33" marR="7433" marT="74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2311 уч.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33" marR="7433" marT="74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247 уч.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33" marR="7433" marT="74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171758 уч.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33" marR="7433" marT="7433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1. Уметь выполнять вычисления и преобразования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33" marR="7433" marT="74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33" marR="7433" marT="74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33" marR="7433" marT="74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93,38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33" marR="7433" marT="74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97,98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33" marR="7433" marT="74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90,31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33" marR="7433" marT="7433" marB="0" anchor="ctr"/>
                </a:tc>
              </a:tr>
              <a:tr h="37932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2. Уметь использовать приобретенные знания и умения в практической деятельности и повседневной жизни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33" marR="7433" marT="74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33" marR="7433" marT="74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33" marR="7433" marT="74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88,75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33" marR="7433" marT="74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95,95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33" marR="7433" marT="74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84,36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33" marR="7433" marT="7433" marB="0" anchor="ctr"/>
                </a:tc>
              </a:tr>
              <a:tr h="19377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3. Уметь выполнять вычисления и преобразования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33" marR="7433" marT="74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33" marR="7433" marT="74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33" marR="7433" marT="74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86,37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33" marR="7433" marT="74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94,33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33" marR="7433" marT="74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82,49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33" marR="7433" marT="7433" marB="0" anchor="ctr"/>
                </a:tc>
              </a:tr>
              <a:tr h="19377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4. Уметь выполнять вычисления и преобразования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33" marR="7433" marT="74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33" marR="7433" marT="74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33" marR="7433" marT="74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89,53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33" marR="7433" marT="74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97,57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33" marR="7433" marT="74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83,54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33" marR="7433" marT="7433" marB="0" anchor="ctr"/>
                </a:tc>
              </a:tr>
              <a:tr h="19377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5. Уметь строить и исследовать простейшие математические модели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33" marR="7433" marT="74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33" marR="7433" marT="74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33" marR="7433" marT="74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84,51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33" marR="7433" marT="74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97,98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33" marR="7433" marT="74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79,28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33" marR="7433" marT="7433" marB="0" anchor="ctr"/>
                </a:tc>
              </a:tr>
              <a:tr h="24791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6. Уметь использовать приобретенные знания и умения в практической деятельности и повседневной жизни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33" marR="7433" marT="74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33" marR="7433" marT="74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33" marR="7433" marT="74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87,19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33" marR="7433" marT="74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92,71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33" marR="7433" marT="74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87,05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33" marR="7433" marT="7433" marB="0" anchor="ctr"/>
                </a:tc>
              </a:tr>
              <a:tr h="19377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 7. Уметь выполнять действия с геометрическими фигурами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33" marR="7433" marT="74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33" marR="7433" marT="74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33" marR="7433" marT="74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84,38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33" marR="7433" marT="74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94,74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33" marR="7433" marT="74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82,48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33" marR="7433" marT="7433" marB="0" anchor="ctr"/>
                </a:tc>
              </a:tr>
              <a:tr h="37932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 8. Уметь использовать приобретенные знания и умения в практической деятельности и повседневной жизни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33" marR="7433" marT="74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33" marR="7433" marT="74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33" marR="7433" marT="74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70,92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33" marR="7433" marT="74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74,49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33" marR="7433" marT="74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33" marR="7433" marT="7433" marB="0" anchor="ctr"/>
                </a:tc>
              </a:tr>
              <a:tr h="19377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 9. Уметь строить и исследовать простейшие математические модели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33" marR="7433" marT="74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33" marR="7433" marT="74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33" marR="7433" marT="74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33" marR="7433" marT="74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93,93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33" marR="7433" marT="74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75,96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33" marR="7433" marT="7433" marB="0" anchor="ctr"/>
                </a:tc>
              </a:tr>
              <a:tr h="19377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 10. Уметь решать уравнения и неравенства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33" marR="7433" marT="74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33" marR="7433" marT="74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33" marR="7433" marT="74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72,39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33" marR="7433" marT="74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93,52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33" marR="7433" marT="74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66,86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33" marR="7433" marT="7433" marB="0" anchor="ctr"/>
                </a:tc>
              </a:tr>
              <a:tr h="19377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 11. Уметь выполнять действия с функциями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33" marR="7433" marT="74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33" marR="7433" marT="74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33" marR="7433" marT="74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48,46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33" marR="7433" marT="74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78,14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33" marR="7433" marT="74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33" marR="7433" marT="7433" marB="0" anchor="ctr"/>
                </a:tc>
              </a:tr>
              <a:tr h="19377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 12. Уметь решать уравнения и неравенства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33" marR="7433" marT="74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33" marR="7433" marT="74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33" marR="7433" marT="74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40,61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33" marR="7433" marT="74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33" marR="7433" marT="74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30,38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33" marR="7433" marT="7433" marB="0" anchor="ctr"/>
                </a:tc>
              </a:tr>
              <a:tr h="19377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 13. Уметь строить и исследовать простейшие математические модели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33" marR="7433" marT="74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33" marR="7433" marT="74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33" marR="7433" marT="74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24,64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33" marR="7433" marT="74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33" marR="7433" marT="74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14,58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33" marR="7433" marT="7433" marB="0" anchor="ctr"/>
                </a:tc>
              </a:tr>
              <a:tr h="19377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 14. Уметь выполнять действия с геометрическими фигурами, координатами и векторами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33" marR="7433" marT="74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33" marR="7433" marT="74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33" marR="7433" marT="74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7,88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33" marR="7433" marT="74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35,43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33" marR="7433" marT="74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33" marR="7433" marT="7433" marB="0" anchor="ctr"/>
                </a:tc>
              </a:tr>
              <a:tr h="19377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 15. Уметь выполнять действия с геометрическими фигурами, координатами и векторами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33" marR="7433" marT="74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33" marR="7433" marT="74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33" marR="7433" marT="74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5,21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33" marR="7433" marT="74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5,87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33" marR="7433" marT="74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4,73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33" marR="7433" marT="7433" marB="0" anchor="ctr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35719" y="711536"/>
            <a:ext cx="643413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2 курс -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Достижение планируемых результатов</a:t>
            </a:r>
            <a:endParaRPr lang="ru-RU" b="1" i="0" u="none" strike="noStrike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6580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ятиугольник 6"/>
          <p:cNvSpPr/>
          <p:nvPr/>
        </p:nvSpPr>
        <p:spPr>
          <a:xfrm>
            <a:off x="-1" y="40944"/>
            <a:ext cx="9961182" cy="714533"/>
          </a:xfrm>
          <a:prstGeom prst="homePlate">
            <a:avLst/>
          </a:prstGeom>
          <a:solidFill>
            <a:srgbClr val="1B5E6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ВПР СПО – 2022 в Уфимском филиале Финуниверситета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961181" y="66915"/>
            <a:ext cx="2049362" cy="726509"/>
          </a:xfrm>
          <a:prstGeom prst="rect">
            <a:avLst/>
          </a:prstGeom>
        </p:spPr>
      </p:pic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224208"/>
              </p:ext>
            </p:extLst>
          </p:nvPr>
        </p:nvGraphicFramePr>
        <p:xfrm>
          <a:off x="570932" y="1543050"/>
          <a:ext cx="11084254" cy="4070246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675510"/>
                <a:gridCol w="2675510"/>
                <a:gridCol w="2675510"/>
                <a:gridCol w="764431"/>
                <a:gridCol w="764431"/>
                <a:gridCol w="764431"/>
                <a:gridCol w="764431"/>
              </a:tblGrid>
              <a:tr h="42222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Группы участников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ОО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участников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5955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Вся выборка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738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36459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13,31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30,98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47,72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7,99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6874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Башкортостан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1935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4,34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24,81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62,17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8,68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76427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 Республика Башкортостан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1019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33,66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Уфимский филиал ФГОБУ ВО "Финансовый университет при Правительстве Российской Федерации"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0,97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15,53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75,73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7,77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369412" y="793424"/>
            <a:ext cx="53841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Обществознание 2 курс -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Статистика по оценкам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9993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ятиугольник 6"/>
          <p:cNvSpPr/>
          <p:nvPr/>
        </p:nvSpPr>
        <p:spPr>
          <a:xfrm>
            <a:off x="-1" y="40944"/>
            <a:ext cx="9961182" cy="714533"/>
          </a:xfrm>
          <a:prstGeom prst="homePlate">
            <a:avLst/>
          </a:prstGeom>
          <a:solidFill>
            <a:srgbClr val="1B5E6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ВПР СПО – 2022 в Уфимском филиале Финуниверситета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961181" y="66915"/>
            <a:ext cx="2049362" cy="72650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05650" y="711536"/>
            <a:ext cx="68947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Обществознание 2 курс -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Достижение планируемых результатов</a:t>
            </a:r>
            <a:endParaRPr lang="ru-RU" b="1" i="0" u="none" strike="noStrike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7532767"/>
              </p:ext>
            </p:extLst>
          </p:nvPr>
        </p:nvGraphicFramePr>
        <p:xfrm>
          <a:off x="132693" y="1026276"/>
          <a:ext cx="11877849" cy="5729365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7588913"/>
                <a:gridCol w="488907"/>
                <a:gridCol w="768282"/>
                <a:gridCol w="1243378"/>
                <a:gridCol w="1243062"/>
                <a:gridCol w="545307"/>
              </a:tblGrid>
              <a:tr h="9533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Блоки ПООП обучающийся научится / получит возможность научиться или проверяемые требования (умения) в соответствии с ФГОС (ФК ГОС)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 балл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Башкортостан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 Республика Башкортостан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Уфимский филиал </a:t>
                      </a:r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ФГОБУ ВО образования </a:t>
                      </a:r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"Финансовый университет при Правительстве </a:t>
                      </a:r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</a:tr>
              <a:tr h="159970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1935 уч.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1019 уч.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 уч.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36459 уч.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</a:tr>
              <a:tr h="79471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1. Знать и понимать: биосоциальную сущность человека; основные этапы и факторы социализации личности; место и роль человека в системе общественных отношений; закономерности развития общества как сложной самоорганизующейся системы; тенденции развития общества в целом как сложной динамичной системы, а также важнейших социальных институтов; основные социальные институты и процессы; необходимость регулирования общественных отношений, сущность социальных норм, механизмы правового регулирования; особенности социально-гуманитарного познания (выявление структурных элементов с помощью схем и таблиц)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91,73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91,27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84,47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</a:tr>
              <a:tr h="79471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2. Знать и понимать: биосоциальную сущность человека; основные этапы и факторы социализации личности; место и роль человека в системе общественных отношений; закономерности развития общества как сложной самоорганизующейся системы; тенденции развития общества в целом как сложной динамичной системы, а также важнейших социальных институтов; основные социальные институты и процессы; необходимость регулирования общественных отношений, сущность социальных норм, механизмы правового регулирования; особенности социально-гуманитарного познания (выбор обобщающего понятия для всех остальных понятий, представленных в перечне)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90,54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88,32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90,29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</a:tr>
              <a:tr h="79471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3. Знать и понимать: биосоциальную сущность человека; основные этапы и факторы социализации личности; место и роль человека в системе общественных отношений; закономерности развития общества как сложной самоорганизующейся системы; тенденции развития общества в целом как сложной динамичной системы, а также важнейших социальных институтов; основные социальные институты и процессы; необходимость регулирования общественных отношений, сущность социальных норм, механизмы правового регулирования; особенности социально-гуманитарного познания (соотнесение видовых понятий с родовыми)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69,77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75,73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61,81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</a:tr>
              <a:tr h="31865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4. Характеризовать с научных позиций основные социальные объекты (факты, явления, процессы, институты), их место и значение в жизни общества как целостной системы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80,47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77,28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91,26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</a:tr>
              <a:tr h="31865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5. Применять социально-экономические и гуманитарные знания в процессе решения познавательных задач по актуальным социальным проблемам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82,82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79,44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83,01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74,35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</a:tr>
              <a:tr h="31865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6. Характеризовать с научных позиций основные социальные объекты (факты, явления, процессы, институты), их место и значение в жизни общества как целостной системы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77,42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74,29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75,24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</a:tr>
              <a:tr h="31865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 7. Анализировать актуальную информацию о социальных объектах, выявляя их общие черты и различия; устанавливать соответствия между существенными чертами и признаками изученных социальных явлений и обществоведческими терминами и понятиями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72,92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78,64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</a:tr>
              <a:tr h="31865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 8. Применять социально-экономические и гуманитарные знания в процессе решения познавательных задач по актуальным социальным проблемам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80,57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74,04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79,13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69,86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</a:tr>
              <a:tr h="15997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 9. Осуществлять поиск социальной информации, представленной в различных знаковых системах (рисунок)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45,32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39,45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60,19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</a:tr>
              <a:tr h="31865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 10. Характеризовать с научных позиций основные социальные объекты (факты, явления, процессы, институты), их место и значение в жизни общества как целостной системы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78,94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73,95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</a:tr>
              <a:tr h="15997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 11. Осуществлять поиск социальной информации, представленной в различных знаковых системах (таблица, диаграмма)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24416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ятиугольник 6"/>
          <p:cNvSpPr/>
          <p:nvPr/>
        </p:nvSpPr>
        <p:spPr>
          <a:xfrm>
            <a:off x="-1" y="40944"/>
            <a:ext cx="9961182" cy="714533"/>
          </a:xfrm>
          <a:prstGeom prst="homePlate">
            <a:avLst/>
          </a:prstGeom>
          <a:solidFill>
            <a:srgbClr val="1B5E6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ВПР СПО – 2022 в Уфимском филиале Финуниверситета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961181" y="66915"/>
            <a:ext cx="2049362" cy="726509"/>
          </a:xfrm>
          <a:prstGeom prst="rect">
            <a:avLst/>
          </a:prstGeom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5570784"/>
              </p:ext>
            </p:extLst>
          </p:nvPr>
        </p:nvGraphicFramePr>
        <p:xfrm>
          <a:off x="114869" y="1170528"/>
          <a:ext cx="11895674" cy="5571238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7077501"/>
                <a:gridCol w="573206"/>
                <a:gridCol w="1050878"/>
                <a:gridCol w="1025155"/>
                <a:gridCol w="1622808"/>
                <a:gridCol w="546126"/>
              </a:tblGrid>
              <a:tr h="1526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Блоки ПООП обучающийся научится / получит возможность научиться или проверяемые требования (умения) в соответствии с ФГОС (ФК ГОС)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 балл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Башкортостан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 Республика Башкортостан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Уфимский филиал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ФГОБУ ВО образования </a:t>
                      </a:r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"Финансовый университет при Правительстве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РФ"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</a:tr>
              <a:tr h="15269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 12. Анализировать актуальную информацию о социальных объектах, выявляя их общие черты и различия; устанавливать соответствия между существенными чертами и признаками изученных социальных явлений и обществоведческими терминами и понятиями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66,87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</a:tr>
              <a:tr h="15269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 13. Характеризовать с научных позиций основы конституционного строя, права и свободы человека и гражданина, конституционные обязанности гражданина Российской Федерации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63,11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</a:tr>
              <a:tr h="15269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 14. Характеризовать с научных позиций основные социальные объекты (факты, явления, процессы, институты), их место и значение в жизни общества как целостной системы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74,32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71,54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81,55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</a:tr>
              <a:tr h="15269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 15. Анализировать актуальную информацию о социальных объектах, выявляя их общие черты и различия; устанавливать соответствия между существенными чертами и признаками изученных социальных явлений и обществоведческими терминами и понятиями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72,17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66,29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77,67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62,33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</a:tr>
              <a:tr h="12748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 16. Применять социально-экономические и гуманитарные знания в процессе решения познавательных задач по актуальным социальным проблемам</a:t>
                      </a:r>
                      <a:b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79,51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76,69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79,13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70,22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</a:tr>
              <a:tr h="55606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17K1. 17K1. Характеризовать с научных позиций основные социальные объекты (факты, явления, процессы, институты), их место и значение в жизни общества как целостной системы.</a:t>
                      </a:r>
                      <a:b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Анализировать актуальную информацию о социальных объектах, выявляя их общие черты и различия; устанавливать соответствия между существенными чертами и признаками изученных социальных явлений и обществоведческими терминами и понятиями.</a:t>
                      </a:r>
                      <a:b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Объяснять внутренние и внешние связи (причинно-следственные и функциональные) изученных социальных объектов.</a:t>
                      </a:r>
                      <a:b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Раскрывать на примерах изученные теоретические положения и понятия социально-экономических и гуманитарных наук.</a:t>
                      </a:r>
                      <a:b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Оценивать действия субъектов социальной жизни, включая личность, группы, организации, с точки зрения социальных норм, экономической рациональности.</a:t>
                      </a:r>
                      <a:b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Формулировать на основе приобретенных обществоведческих знаний собственные суждения и аргументы по определенным проблемам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48,09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46,77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05650" y="711536"/>
            <a:ext cx="68947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Обществознание 2 курс -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Достижение планируемых результатов</a:t>
            </a:r>
            <a:endParaRPr lang="ru-RU" b="1" i="0" u="none" strike="noStrike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388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ятиугольник 6"/>
          <p:cNvSpPr/>
          <p:nvPr/>
        </p:nvSpPr>
        <p:spPr>
          <a:xfrm>
            <a:off x="-1" y="40944"/>
            <a:ext cx="9961182" cy="714533"/>
          </a:xfrm>
          <a:prstGeom prst="homePlate">
            <a:avLst/>
          </a:prstGeom>
          <a:solidFill>
            <a:srgbClr val="1B5E6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ВПР СПО – 2022 в Уфимском филиале Финуниверситета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961181" y="66915"/>
            <a:ext cx="2049362" cy="726509"/>
          </a:xfrm>
          <a:prstGeom prst="rect">
            <a:avLst/>
          </a:prstGeom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78062"/>
              </p:ext>
            </p:extLst>
          </p:nvPr>
        </p:nvGraphicFramePr>
        <p:xfrm>
          <a:off x="46628" y="1088647"/>
          <a:ext cx="12077131" cy="5445616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8252370"/>
                <a:gridCol w="498814"/>
                <a:gridCol w="484958"/>
                <a:gridCol w="638970"/>
                <a:gridCol w="1758107"/>
                <a:gridCol w="443912"/>
              </a:tblGrid>
              <a:tr h="5560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Блоки ПООП обучающийся научится / получит возможность научиться или проверяемые требования (умения) в соответствии с ФГОС (ФК ГОС)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 балл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РБ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РБ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Уфимский филиал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ФГОБУ ВО образования </a:t>
                      </a:r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"Финансовый университет при Правительстве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РФ"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</a:tr>
              <a:tr h="123024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17K2. 17K2. Характеризовать с научных позиций основные социальные объекты (факты, явления, процессы, институты), их место и значение в жизни общества как целостной системы.</a:t>
                      </a:r>
                      <a:b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Анализировать актуальную информацию о социальных объектах, выявляя их общие черты и различия; устанавливать соответствия между существенными чертами и признаками изученных социальных явлений и обществоведческими терминами и понятиями.</a:t>
                      </a:r>
                      <a:b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Объяснять внутренние и внешние связи (причинно-следственные и функциональные) изученных социальных объектов.</a:t>
                      </a:r>
                      <a:b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Раскрывать на примерах изученные теоретические положения и понятия социально-экономических и гуманитарных наук.</a:t>
                      </a:r>
                      <a:b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Оценивать действия субъектов социальной жизни, включая личность, группы, организации, с точки зрения социальных норм, экономической рациональности.</a:t>
                      </a:r>
                      <a:b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Формулировать на основе приобретенных обществоведческих знаний собственные суждения и аргументы по определенным проблемам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11,42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10,11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14,08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14,68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</a:tr>
              <a:tr h="124492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17K3. 17K3. Характеризовать с научных позиций основные социальные объекты (факты, явления, процессы, институты), их место и значение в жизни общества как целостной системы.</a:t>
                      </a:r>
                      <a:b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Анализировать актуальную информацию о социальных объектах, выявляя их общие черты и различия; устанавливать соответствия между существенными чертами и признаками изученных социальных явлений и обществоведческими терминами и понятиями.</a:t>
                      </a:r>
                      <a:b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Объяснять внутренние и внешние связи (причинно-следственные и функциональные) изученных социальных объектов.</a:t>
                      </a:r>
                      <a:b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Раскрывать на примерах изученные теоретические положения и понятия социально-экономических и гуманитарных наук.</a:t>
                      </a:r>
                      <a:b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Оценивать действия субъектов социальной жизни, включая личность, группы, организации, с точки зрения социальных норм, экономической рациональности.</a:t>
                      </a:r>
                      <a:b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Формулировать на основе приобретенных обществоведческих знаний собственные суждения и аргументы по определенным проблемам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16,23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</a:tr>
              <a:tr h="55606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17K4. 17K4. Характеризовать с научных позиций основные социальные объекты (факты, явления, процессы, институты), их место и значение в жизни общества как целостной системы.</a:t>
                      </a:r>
                      <a:b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Анализировать актуальную информацию о социальных объектах, выявляя их общие черты и различия; устанавливать соответствия между существенными чертами и признаками изученных социальных явлений и обществоведческими терминами и понятиями.</a:t>
                      </a:r>
                      <a:b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Объяснять внутренние и внешние связи (причинно-следственные и функциональные) изученных социальных объектов.</a:t>
                      </a:r>
                      <a:b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Раскрывать на примерах изученные теоретические положения и понятия социально-экономических и гуманитарных наук.</a:t>
                      </a:r>
                      <a:b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Оценивать действия субъектов социальной жизни, включая личность, группы, организации, с точки зрения социальных норм, экономической рациональности.</a:t>
                      </a:r>
                      <a:b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Формулировать на основе приобретенных обществоведческих знаний собственные суждения и аргументы по определенным проблемам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16,07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12,17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18,45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14,23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4" marR="1234" marT="1234" marB="0" anchor="ctr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05650" y="711536"/>
            <a:ext cx="68947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Обществознание 2 курс -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Достижение планируемых результатов</a:t>
            </a:r>
            <a:endParaRPr lang="ru-RU" b="1" i="0" u="none" strike="noStrike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6556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ятиугольник 6"/>
          <p:cNvSpPr/>
          <p:nvPr/>
        </p:nvSpPr>
        <p:spPr>
          <a:xfrm>
            <a:off x="-1" y="40944"/>
            <a:ext cx="9961182" cy="714533"/>
          </a:xfrm>
          <a:prstGeom prst="homePlate">
            <a:avLst/>
          </a:prstGeom>
          <a:solidFill>
            <a:srgbClr val="1B5E6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проведения контроля опорных знаний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2022/2023 учебный год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961181" y="66915"/>
            <a:ext cx="2049362" cy="726509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1569612"/>
              </p:ext>
            </p:extLst>
          </p:nvPr>
        </p:nvGraphicFramePr>
        <p:xfrm>
          <a:off x="188369" y="832514"/>
          <a:ext cx="11822174" cy="59664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08168"/>
                <a:gridCol w="3671248"/>
                <a:gridCol w="1078173"/>
                <a:gridCol w="1078173"/>
                <a:gridCol w="832514"/>
                <a:gridCol w="1282889"/>
                <a:gridCol w="2771009"/>
              </a:tblGrid>
              <a:tr h="4503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 </a:t>
                      </a:r>
                      <a:endParaRPr lang="ru-RU" sz="13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7" marR="402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Основная дисциплина</a:t>
                      </a:r>
                      <a:endParaRPr lang="ru-RU" sz="13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7" marR="402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Посещаемость,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  <a:endParaRPr lang="ru-RU" sz="13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7" marR="402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</a:t>
                      </a:r>
                      <a:endParaRPr lang="ru-RU" sz="13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7" marR="402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Общая успеваемость, %  </a:t>
                      </a:r>
                      <a:endParaRPr lang="ru-RU" sz="13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7" marR="402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Качественная успеваемость,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3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7" marR="402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Поддерживающие дисциплины</a:t>
                      </a:r>
                      <a:endParaRPr lang="ru-RU" sz="13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7" marR="40207" marT="0" marB="0"/>
                </a:tc>
              </a:tr>
              <a:tr h="4657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ФН-201-21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7" marR="4020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МДК 01.02 Основы финансового планирования в государственных (муниципальных) учреждениях (</a:t>
                      </a:r>
                      <a:r>
                        <a:rPr lang="ru-RU" sz="13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Фахреева</a:t>
                      </a:r>
                      <a:r>
                        <a:rPr lang="ru-RU" sz="13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Э.М.)</a:t>
                      </a:r>
                      <a:endParaRPr lang="ru-RU" sz="13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7" marR="402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81,5</a:t>
                      </a:r>
                      <a:endParaRPr lang="ru-RU" sz="13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7" marR="402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</a:t>
                      </a:r>
                      <a:endParaRPr lang="ru-RU" sz="13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7" marR="402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3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7" marR="402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95,5</a:t>
                      </a:r>
                      <a:endParaRPr lang="ru-RU" sz="13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7" marR="4020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Бюджетный учет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Основы организации и функционирования бюджетной системы РФ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Экономика организации </a:t>
                      </a:r>
                      <a:endParaRPr lang="ru-RU" sz="13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7" marR="40207" marT="0" marB="0"/>
                </a:tc>
              </a:tr>
              <a:tr h="4657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ФН-205-21</a:t>
                      </a:r>
                      <a:endParaRPr lang="ru-RU" sz="13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7" marR="4020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МДК 01.02 Основы финансового планирования в государственных (муниципальных) учреждениях (</a:t>
                      </a:r>
                      <a:r>
                        <a:rPr lang="ru-RU" sz="13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Фахреева</a:t>
                      </a:r>
                      <a:r>
                        <a:rPr lang="ru-RU" sz="13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Э.М.)</a:t>
                      </a:r>
                      <a:endParaRPr lang="ru-RU" sz="13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7" marR="402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78,3</a:t>
                      </a:r>
                      <a:endParaRPr lang="ru-RU" sz="13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7" marR="402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  <a:endParaRPr lang="ru-RU" sz="13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7" marR="402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3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7" marR="402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3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7" marR="4020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Бюджетный учет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Основы организации и функционирования бюджетной системы РФ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Экономика организации</a:t>
                      </a:r>
                      <a:endParaRPr lang="ru-RU" sz="13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7" marR="40207" marT="0" marB="0"/>
                </a:tc>
              </a:tr>
              <a:tr h="4657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Ф-31-20</a:t>
                      </a:r>
                      <a:endParaRPr lang="ru-RU" sz="13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7" marR="4020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МДК 01.02 Основы финансового планирования в государственных (муниципальных) учреждениях (</a:t>
                      </a:r>
                      <a:r>
                        <a:rPr lang="ru-RU" sz="13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Фахреева</a:t>
                      </a:r>
                      <a:r>
                        <a:rPr lang="ru-RU" sz="13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Э.М.)</a:t>
                      </a:r>
                      <a:endParaRPr lang="ru-RU" sz="13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7" marR="402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92,6</a:t>
                      </a:r>
                      <a:endParaRPr lang="ru-RU" sz="13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7" marR="402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  <a:endParaRPr lang="ru-RU" sz="13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7" marR="402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endParaRPr lang="ru-RU" sz="13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7" marR="402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endParaRPr lang="ru-RU" sz="13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7" marR="4020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Бюджетный учет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Основы организации и функционирования бюджетной системы РФ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Экономика организации</a:t>
                      </a:r>
                      <a:endParaRPr lang="ru-RU" sz="13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7" marR="40207" marT="0" marB="0"/>
                </a:tc>
              </a:tr>
              <a:tr h="4657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Ф-32-20</a:t>
                      </a:r>
                      <a:endParaRPr lang="ru-RU" sz="13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7" marR="4020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МДК 01.02 Основы финансового планирования в государственных (муниципальных) учреждениях (Фахреева Э.М.)</a:t>
                      </a:r>
                      <a:endParaRPr lang="ru-RU" sz="13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7" marR="402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85,7</a:t>
                      </a:r>
                      <a:endParaRPr lang="ru-RU" sz="13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7" marR="402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  <a:endParaRPr lang="ru-RU" sz="13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7" marR="402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91,7</a:t>
                      </a:r>
                      <a:endParaRPr lang="ru-RU" sz="13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7" marR="402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62,5</a:t>
                      </a:r>
                      <a:endParaRPr lang="ru-RU" sz="13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7" marR="4020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Бюджетный учет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Основы организации и функционирования бюджетной системы РФ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Экономика организации</a:t>
                      </a:r>
                      <a:endParaRPr lang="ru-RU" sz="13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7" marR="40207" marT="0" marB="0"/>
                </a:tc>
              </a:tr>
              <a:tr h="34930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БУ-31-20</a:t>
                      </a:r>
                      <a:endParaRPr lang="ru-RU" sz="13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7" marR="4020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МДК.04.01 Технология составления бухгалтерской (финансовой) отчетности (Тимиргазеева З.М.)</a:t>
                      </a:r>
                      <a:endParaRPr lang="ru-RU" sz="13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7" marR="402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82,6</a:t>
                      </a:r>
                      <a:endParaRPr lang="ru-RU" sz="13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7" marR="402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  <a:endParaRPr lang="ru-RU" sz="13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7" marR="402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3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7" marR="402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94,7</a:t>
                      </a:r>
                      <a:endParaRPr lang="ru-RU" sz="13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7" marR="4020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Экономика организации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Основы бухгалтерского учета </a:t>
                      </a:r>
                      <a:endParaRPr lang="ru-RU" sz="13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7" marR="40207" marT="0" marB="0"/>
                </a:tc>
              </a:tr>
              <a:tr h="34930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БУ-32-20</a:t>
                      </a:r>
                      <a:endParaRPr lang="ru-RU" sz="13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7" marR="4020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МДК.04.01 Технология составления бухгалтерской (финансовой) отчетности (Тимиргазеева З.М.)</a:t>
                      </a:r>
                      <a:endParaRPr lang="ru-RU" sz="13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7" marR="402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62,5</a:t>
                      </a:r>
                      <a:endParaRPr lang="ru-RU" sz="13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7" marR="402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</a:t>
                      </a:r>
                      <a:endParaRPr lang="ru-RU" sz="13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7" marR="402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3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7" marR="402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3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7" marR="4020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Экономика организации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Основы бухгалтерского учета </a:t>
                      </a:r>
                      <a:endParaRPr lang="ru-RU" sz="13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7" marR="4020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30179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ятиугольник 6"/>
          <p:cNvSpPr/>
          <p:nvPr/>
        </p:nvSpPr>
        <p:spPr>
          <a:xfrm>
            <a:off x="-1" y="29148"/>
            <a:ext cx="9961182" cy="714533"/>
          </a:xfrm>
          <a:prstGeom prst="homePlate">
            <a:avLst/>
          </a:prstGeom>
          <a:solidFill>
            <a:srgbClr val="1B5E6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проведения контроля опорных знаний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2022/2023 учебный год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961181" y="66915"/>
            <a:ext cx="2049362" cy="726509"/>
          </a:xfrm>
          <a:prstGeom prst="rect">
            <a:avLst/>
          </a:prstGeom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3742297"/>
              </p:ext>
            </p:extLst>
          </p:nvPr>
        </p:nvGraphicFramePr>
        <p:xfrm>
          <a:off x="96721" y="738832"/>
          <a:ext cx="11913822" cy="61417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58623"/>
                <a:gridCol w="3643953"/>
                <a:gridCol w="832513"/>
                <a:gridCol w="1050878"/>
                <a:gridCol w="914400"/>
                <a:gridCol w="1392071"/>
                <a:gridCol w="3221384"/>
              </a:tblGrid>
              <a:tr h="4834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 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7" marR="402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Основная дисциплина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7" marR="402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Посещаемость,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7" marR="402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7" marR="402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Общая успеваемость, %  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7" marR="402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Качественная успеваемость,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7" marR="402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Поддерживающие дисциплины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7" marR="40207" marT="0" marB="0"/>
                </a:tc>
              </a:tr>
              <a:tr h="48348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БУ-33-20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7" marR="4020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МДК.04.01 Технология составления бухгалтерской (финансовой) отчетности (</a:t>
                      </a:r>
                      <a:r>
                        <a:rPr lang="ru-RU" sz="13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Тимиргазеева</a:t>
                      </a: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З.М.)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7" marR="402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7" marR="402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7" marR="402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7" marR="402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7" marR="4020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Экономика организации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Основы бухгалтерского учета 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7" marR="40207" marT="0" marB="0"/>
                </a:tc>
              </a:tr>
              <a:tr h="48348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БУ-34-20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7" marR="4020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МДК.04.01 Технология составления бухгалтерской (финансовой) отчетности (Тимиргазеева З.М.)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7" marR="402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7" marR="402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7" marR="402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95,7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7" marR="402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69,6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7" marR="4020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Экономика организации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Основы бухгалтерского учета 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7" marR="40207" marT="0" marB="0"/>
                </a:tc>
              </a:tr>
              <a:tr h="48348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ПИ-31-20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7" marR="4020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МДК.02.01 Разработка, внедрение и адаптация программного обеспечения отраслевой направленности (</a:t>
                      </a:r>
                      <a:r>
                        <a:rPr lang="ru-RU" sz="13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Мухарямова</a:t>
                      </a: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Л.И., </a:t>
                      </a:r>
                      <a:r>
                        <a:rPr lang="ru-RU" sz="13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Гарифуллина</a:t>
                      </a: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А.Р.)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7" marR="402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7" marR="402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3,7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7" marR="402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7" marR="402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7" marR="4020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Основы алгоритмизации и программирования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Основы теории информации 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7" marR="40207" marT="0" marB="0"/>
                </a:tc>
              </a:tr>
              <a:tr h="48348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ПИ-32-20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7" marR="4020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МДК.02.01 Разработка, внедрение и адаптация программного обеспечения отраслевой направленности (</a:t>
                      </a:r>
                      <a:r>
                        <a:rPr lang="ru-RU" sz="13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Мухарямова</a:t>
                      </a: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Л.И., </a:t>
                      </a:r>
                      <a:r>
                        <a:rPr lang="ru-RU" sz="13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Гарифуллина</a:t>
                      </a: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А.Р.)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7" marR="402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7" marR="402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7" marR="402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7" marR="402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7" marR="4020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Основы алгоритмизации и программирования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Основы теории информации 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7" marR="40207" marT="0" marB="0"/>
                </a:tc>
              </a:tr>
              <a:tr h="48348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ПИ-43-19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61" marR="362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МДК.03.01 Сопровождение и продвижение программного обеспечения отраслевой направленности (</a:t>
                      </a:r>
                      <a:r>
                        <a:rPr lang="ru-RU" sz="13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Мухарямова</a:t>
                      </a: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Л.И., Сенча Л.С.)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61" marR="362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61" marR="362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3,7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61" marR="362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61" marR="362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61" marR="362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Архитектура ЭВМ и вычислительной техники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МДК.01.01 Обработка отраслевой информации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61" marR="36261" marT="0" marB="0"/>
                </a:tc>
              </a:tr>
              <a:tr h="3867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СД-204-21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61" marR="362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МДК.02.01 Планирование и организация продаж в страховании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(по отраслям)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(Переведенцева М.А.)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61" marR="362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61" marR="362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3,9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61" marR="362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61" marR="362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61" marR="362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Агитационная работа в страховании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Документационное и программное обеспечение страховых операций и основы страховой математики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61" marR="36261" marT="0" marB="0"/>
                </a:tc>
              </a:tr>
              <a:tr h="3867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БД-202-21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61" marR="362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МДК.01.01 Организация безналичных расчетов (Абдуллин А.Д.)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61" marR="362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61" marR="362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4,3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61" marR="362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61" marR="362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61" marR="362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Бухгалтерский учет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ФДОК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бухгалтерского учета в банках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61" marR="36261" marT="0" marB="0"/>
                </a:tc>
              </a:tr>
              <a:tr h="3867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БД-206-21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61" marR="362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МДК.01.01 Организация безналичных расчетов (Абдуллин А.Д.)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61" marR="362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61" marR="362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61" marR="362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61" marR="362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61" marR="362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Бухгалтерский учет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ФДОК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бухгалтерского учета в банках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61" marR="3626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61635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1718086"/>
              </p:ext>
            </p:extLst>
          </p:nvPr>
        </p:nvGraphicFramePr>
        <p:xfrm>
          <a:off x="96721" y="1034054"/>
          <a:ext cx="11913822" cy="57454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54157"/>
                <a:gridCol w="3152633"/>
                <a:gridCol w="791571"/>
                <a:gridCol w="791570"/>
                <a:gridCol w="1119116"/>
                <a:gridCol w="1364775"/>
                <a:gridCol w="3740000"/>
              </a:tblGrid>
              <a:tr h="2961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 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7" marR="402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Основная дисциплина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7" marR="402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Посещаемость,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7" marR="402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7" marR="402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Общая успеваемость, %  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7" marR="402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Качественная успеваемость,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7" marR="402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Поддерживающие дисциплины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07" marR="40207" marT="0" marB="0"/>
                </a:tc>
              </a:tr>
              <a:tr h="2961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БД-31-20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61" marR="362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МДК.01.01 Организация безналичных расчетов (Салихова Н.Х.)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61" marR="362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61" marR="362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61" marR="362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61" marR="362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61" marR="362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Бухгалтерский учет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ФДОК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бухгалтерского учета в банках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61" marR="36261" marT="0" marB="0"/>
                </a:tc>
              </a:tr>
              <a:tr h="3867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БД-32-20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61" marR="362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МДК.01.01 Организация безналичных расчетов (Салихова Н.Х.)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61" marR="362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61" marR="362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4,3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61" marR="362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61" marR="362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61" marR="362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Бухгалтерский учет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ФДОК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бухгалтерского учета в банках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61" marR="36261" marT="0" marB="0"/>
                </a:tc>
              </a:tr>
              <a:tr h="3867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ПСО-203-21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61" marR="362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МДК.02.01 Организация работы органов и учреждений социальной защиты, органов ПФР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(Сахибгареева Р.А.)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61" marR="362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61" marR="362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61" marR="362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61" marR="362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61" marR="362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Конституционное право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социальной работы с различными группами населения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Теория социальной работы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61" marR="36261" marT="0" marB="0"/>
                </a:tc>
              </a:tr>
              <a:tr h="3867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ПСО-207-21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61" marR="362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МДК. 02.01 Организация работы органов и учреждений социальной защиты, органов ПФР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(Сахибгареева Р.А.)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61" marR="362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61" marR="362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61" marR="362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61" marR="362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61" marR="362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Конституционное право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социальной работы с различными группами населения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Теория социальной работы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61" marR="36261" marT="0" marB="0"/>
                </a:tc>
              </a:tr>
              <a:tr h="3867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ПСО-31-20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61" marR="362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МДК. 02.01 Организация работы органов и учреждений социальной защиты, органов ПФР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3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Сахибгареева</a:t>
                      </a: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Р.А.)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61" marR="362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61" marR="362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61" marR="362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61" marR="362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61" marR="362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Теория социальной работы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социальной работы с различными группами населения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Конституционное право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61" marR="36261" marT="0" marB="0"/>
                </a:tc>
              </a:tr>
              <a:tr h="3867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ПСО-32-20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61" marR="362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МДК. 02.01 Организация работы органов и учреждений социальной защиты, органов ПФР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(Сахибгареева Р.А.)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61" marR="362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61" marR="362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61" marR="362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61" marR="362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61" marR="362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Теория социальной работы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социальной работы с различными группами населения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Конституционное право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61" marR="36261" marT="0" marB="0"/>
                </a:tc>
              </a:tr>
              <a:tr h="3867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ПСО-33-20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61" marR="362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МДК. 02.01 Организация работы органов и учреждений социальной защиты, органов ПФР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(Сахибгареева Р.А.)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61" marR="362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61" marR="362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4,3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61" marR="362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61" marR="362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61" marR="362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Теория социальной работы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социальной работы с различными группами населения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Конституционное право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61" marR="36261" marT="0" marB="0"/>
                </a:tc>
              </a:tr>
            </a:tbl>
          </a:graphicData>
        </a:graphic>
      </p:graphicFrame>
      <p:sp>
        <p:nvSpPr>
          <p:cNvPr id="8" name="Пятиугольник 7"/>
          <p:cNvSpPr/>
          <p:nvPr/>
        </p:nvSpPr>
        <p:spPr>
          <a:xfrm>
            <a:off x="-1" y="83740"/>
            <a:ext cx="9961182" cy="714533"/>
          </a:xfrm>
          <a:prstGeom prst="homePlate">
            <a:avLst/>
          </a:prstGeom>
          <a:solidFill>
            <a:srgbClr val="1B5E6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проведения контроля опорных знаний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2022/2023 учебный год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961181" y="66915"/>
            <a:ext cx="2049362" cy="726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429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3"/>
          <p:cNvSpPr/>
          <p:nvPr/>
        </p:nvSpPr>
        <p:spPr>
          <a:xfrm>
            <a:off x="-1" y="338203"/>
            <a:ext cx="9619989" cy="714533"/>
          </a:xfrm>
          <a:prstGeom prst="homePlate">
            <a:avLst/>
          </a:prstGeom>
          <a:solidFill>
            <a:srgbClr val="1B5E6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ВПР СПО – 2022 в Уфимском филиале Финуниверситета</a:t>
            </a: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961181" y="326227"/>
            <a:ext cx="2049362" cy="72650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08022" y="1080032"/>
            <a:ext cx="57068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i="0" u="none" strike="noStrike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</a:t>
            </a:r>
            <a:r>
              <a:rPr lang="ru-RU" b="1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(ЕПР) 1 курс -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Статистика по оценкам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3023303"/>
              </p:ext>
            </p:extLst>
          </p:nvPr>
        </p:nvGraphicFramePr>
        <p:xfrm>
          <a:off x="382138" y="1859996"/>
          <a:ext cx="11329697" cy="3795152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799615"/>
                <a:gridCol w="2714117"/>
                <a:gridCol w="2714117"/>
                <a:gridCol w="775462"/>
                <a:gridCol w="775462"/>
                <a:gridCol w="775462"/>
                <a:gridCol w="775462"/>
              </a:tblGrid>
              <a:tr h="4772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Группы участников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ОО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участников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7723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Вся выборка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3949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633892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9,91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45,28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39,71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63841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Башкортостан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10146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6,34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37,19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48,51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7,96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69344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 Республика Башкортостан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12587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7,33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37,82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47,29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7,57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50882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Уфимский филиал </a:t>
                      </a:r>
                      <a:r>
                        <a:rPr lang="ru-RU" sz="1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ФГОБУ ВО </a:t>
                      </a:r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"Финансовый университет при Правительстве Российской Федерации"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7,71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35,68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2683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3"/>
          <p:cNvSpPr/>
          <p:nvPr/>
        </p:nvSpPr>
        <p:spPr>
          <a:xfrm>
            <a:off x="0" y="133487"/>
            <a:ext cx="9961182" cy="714533"/>
          </a:xfrm>
          <a:prstGeom prst="homePlate">
            <a:avLst/>
          </a:prstGeom>
          <a:solidFill>
            <a:srgbClr val="1B5E6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ВПР СПО – 2022 в Уфимском филиале Финуниверситета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961181" y="326227"/>
            <a:ext cx="2049362" cy="726509"/>
          </a:xfrm>
          <a:prstGeom prst="rect">
            <a:avLst/>
          </a:prstGeom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1652459"/>
              </p:ext>
            </p:extLst>
          </p:nvPr>
        </p:nvGraphicFramePr>
        <p:xfrm>
          <a:off x="162838" y="1178969"/>
          <a:ext cx="11847705" cy="5633973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7232945"/>
                <a:gridCol w="382113"/>
                <a:gridCol w="847489"/>
                <a:gridCol w="1023582"/>
                <a:gridCol w="1883391"/>
                <a:gridCol w="478185"/>
              </a:tblGrid>
              <a:tr h="6225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Блоки ПООП обучающийся научится / получит возможность научиться или проверяемые требования (умения) в соответствии с ФГОС (ФК ГОС)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 балл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Башкортостан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 Республика Башкортостан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Уфимский филиал </a:t>
                      </a:r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ФГОБУ ВО "Финансовый </a:t>
                      </a:r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университет при Правительстве Российской Федерации"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</a:tr>
              <a:tr h="191069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10146 уч.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12587 уч.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454 уч.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633892 уч.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</a:tr>
              <a:tr h="21796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1. Знать выдающихся деятелей отечественной истории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59,52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72,47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</a:tr>
              <a:tr h="21796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2. Знать основные даты, этапы и ключевые события истории России, выдающихся деятелей отечественной истории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62,79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</a:tr>
              <a:tr h="17863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3. Развитие умений анализировать и сопоставлять содержащуюся в различных источниках информацию о событиях и явлениях прошлого и настоящего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77,97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</a:tr>
              <a:tr h="6296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4. Использовать данные исторических и современных источников при ответе на вопросы, решении различных учебных задач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91,19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</a:tr>
              <a:tr h="21796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5. Группировать исторические явления и события по заданному признаку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71,88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</a:tr>
              <a:tr h="17295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6. Знать основные даты, этапы и ключевые события истории России, выдающихся деятелей отечественной истории (Великая Отечественная война)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68,06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78,85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66,84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</a:tr>
              <a:tr h="24835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 7. Развитие умений анализировать и сопоставлять содержащуюся в различных источниках информацию о событиях и явлениях прошлого и настоящего (история культуры)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27,39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28,45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60,35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34,77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</a:tr>
              <a:tr h="21796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 8. Знать основные даты, этапы и ключевые события истории России, выдающихся деятелей отечественной истории (история культуры)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54,23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78,85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</a:tr>
              <a:tr h="43251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 9. Анализировать актуальную информацию о социальных объектах, выявляя их общие черты и различия; устанавливать соответствия между существенными чертами и признаками изученных социальных явлений и обществоведческими терминами и понятиями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35,02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34,76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67,29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33,85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</a:tr>
              <a:tr h="24321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 10. Применять социально-экономические и гуманитарные знания в процессе решения познавательных задач по актуальным социальным проблемам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</a:tr>
              <a:tr h="43251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 11. Анализировать актуальную информацию о социальных объектах, выявляя их общие черты и различия; устанавливать соответствия между существенными чертами и признаками изученных социальных явлений и обществоведческими терминами и понятиями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28,63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28,64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32,06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</a:tr>
              <a:tr h="26302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 12. Осуществлять поиск социальной информации по заданной теме из фотоизображения;</a:t>
                      </a:r>
                      <a:b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оценивать поведение людей с точки зрения социальных норм, экономической рациональности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35,78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34,59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27,12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</a:tr>
              <a:tr h="43251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 13. Приобретение теоретических знаний и опыта применения полученных знаний и умений для решения типичных задач в области социальных отношений, адекватных возрасту обучающихся (финансовая грамотность)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68,72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-163773" y="793008"/>
            <a:ext cx="90484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</a:t>
            </a:r>
            <a:r>
              <a:rPr lang="ru-RU" b="1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(ЕПР) 1 курс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Достижение планируемых результатов</a:t>
            </a:r>
            <a:endParaRPr lang="ru-RU" b="1" i="0" u="none" strike="noStrike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381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961181" y="148803"/>
            <a:ext cx="2049362" cy="726509"/>
          </a:xfrm>
          <a:prstGeom prst="rect">
            <a:avLst/>
          </a:prstGeom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8902883"/>
              </p:ext>
            </p:extLst>
          </p:nvPr>
        </p:nvGraphicFramePr>
        <p:xfrm>
          <a:off x="162838" y="1023580"/>
          <a:ext cx="11847705" cy="5787755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7232945"/>
                <a:gridCol w="478975"/>
                <a:gridCol w="968991"/>
                <a:gridCol w="996287"/>
                <a:gridCol w="1733265"/>
                <a:gridCol w="437242"/>
              </a:tblGrid>
              <a:tr h="5459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Блоки ПООП обучающийся научится / получит возможность научиться или проверяемые требования (умения) в соответствии с ФГОС (ФК ГОС)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 балл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Башкортостан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 Республика Башкортостан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Уфимский филиал </a:t>
                      </a:r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ФГОБУ ВО "Финансовый </a:t>
                      </a:r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университет при Правительстве </a:t>
                      </a:r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РФ"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</a:tr>
              <a:tr h="33049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 14. Приобретение теоретических знаний и опыта применения полученных знаний и умений для решения типичных задач в области социальных отношений, адекватных возрасту обучающихся (финансовая грамотность)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83,04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</a:tr>
              <a:tr h="33049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 15. Освоение приёмов работы с социально значимой информацией, её осмысление; развитие способностей обучающихся делать необходимые выводы и давать обоснованные оценки социальным событиям и процесса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42,16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28,99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</a:tr>
              <a:tr h="33049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 16. Приобретение теоретических знаний и опыта применения полученных знаний и умений для решения типичных задач в области социальных отношений, адекватных возрасту обучающихся (финансовая грамотность)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78,96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90,31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</a:tr>
              <a:tr h="49479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17.1. 17.1. </a:t>
                      </a:r>
                      <a:r>
                        <a:rPr lang="ru-RU" sz="11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Сформированность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культуры безопасности жизнедеятельности на основе освоенных знаний и умений, системного и комплексного понимания значимости безопасного поведения в условиях опасных и чрезвычайных ситуаций для личности, общества и государства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64,83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80,95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48,09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</a:tr>
              <a:tr h="49479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17.2. 17.2. </a:t>
                      </a:r>
                      <a:r>
                        <a:rPr lang="ru-RU" sz="11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Сформированность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культуры безопасности жизнедеятельности на основе освоенных знаний и умений, системного и комплексного понимания значимости безопасного поведения в условиях опасных и чрезвычайных ситуаций для личности, общества и государства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73,42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41,72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</a:tr>
              <a:tr h="49479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18. 18. </a:t>
                      </a:r>
                      <a:r>
                        <a:rPr lang="ru-RU" sz="11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Сформированность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культуры безопасности жизнедеятельности на основе освоенных знаний и умений, системного и комплексного понимания значимости безопасного поведения в условиях опасных и чрезвычайных ситуаций для личности, общества и государства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65,43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76,76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45,36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</a:tr>
              <a:tr h="49479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19. 19. </a:t>
                      </a:r>
                      <a:r>
                        <a:rPr lang="ru-RU" sz="11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Сформированность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культуры безопасности жизнедеятельности на основе освоенных знаний и умений, системного и комплексного понимания значимости безопасного поведения в условиях опасных и чрезвычайных ситуаций для личности, общества и государства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60,14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42,81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</a:tr>
              <a:tr h="16619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 20. Освоение и применение системы знаний о размещении и основных свойствах географических объектов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83,26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98,46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82,46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</a:tr>
              <a:tr h="22853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 21. Освоение и применение системы знаний о размещении и основных свойствах географических объектов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68,63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68,31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83,59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</a:tr>
              <a:tr h="33049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 22. Овладение базовыми географическими понятиями и знаниями географической терминологии и их использование для решения учебных и практических задач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81,96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80,27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94,49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79,61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</a:tr>
              <a:tr h="33049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 23. Овладение базовыми географическими понятиями и знаниями географической терминологии и их использование для решения учебных и практических задач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64,18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79,07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66,25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</a:tr>
              <a:tr h="33049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24. 24. Овладение базовыми географическими понятиями и знаниями географической терминологии и их использование для решения учебных и практических задач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70,13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68,98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82,38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68,61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</a:tr>
              <a:tr h="33049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 25. Овладение базовыми географическими понятиями и знаниями географической терминологии и их использование для решения учебных и практических задач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36,59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36,31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36,79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</a:tr>
              <a:tr h="33049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26. 26. Овладение базовыми географическими понятиями и знаниями географической терминологии и их использование для решения учебных и практических задач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85,02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6" marR="1936" marT="1936" marB="0" anchor="ctr"/>
                </a:tc>
              </a:tr>
            </a:tbl>
          </a:graphicData>
        </a:graphic>
      </p:graphicFrame>
      <p:sp>
        <p:nvSpPr>
          <p:cNvPr id="6" name="Пятиугольник 5"/>
          <p:cNvSpPr/>
          <p:nvPr/>
        </p:nvSpPr>
        <p:spPr>
          <a:xfrm>
            <a:off x="0" y="42799"/>
            <a:ext cx="9961182" cy="714533"/>
          </a:xfrm>
          <a:prstGeom prst="homePlate">
            <a:avLst/>
          </a:prstGeom>
          <a:solidFill>
            <a:srgbClr val="1B5E6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ВПР СПО – 2022 в Уфимском филиале Финуниверситета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-537475" y="706035"/>
            <a:ext cx="904846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</a:t>
            </a:r>
            <a:r>
              <a:rPr lang="ru-RU" sz="1600" b="1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(ЕПР) 1 курс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Достижение планируемых результатов</a:t>
            </a:r>
            <a:endParaRPr lang="ru-RU" sz="1600" b="1" i="0" u="none" strike="noStrike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517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3"/>
          <p:cNvSpPr/>
          <p:nvPr/>
        </p:nvSpPr>
        <p:spPr>
          <a:xfrm>
            <a:off x="-1" y="338203"/>
            <a:ext cx="9619989" cy="714533"/>
          </a:xfrm>
          <a:prstGeom prst="homePlate">
            <a:avLst/>
          </a:prstGeom>
          <a:solidFill>
            <a:srgbClr val="1B5E6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ВПР СПО – 2022 в Уфимском филиале Финуниверситета</a:t>
            </a: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961181" y="326227"/>
            <a:ext cx="2049362" cy="726509"/>
          </a:xfrm>
          <a:prstGeom prst="rect">
            <a:avLst/>
          </a:prstGeom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835497"/>
              </p:ext>
            </p:extLst>
          </p:nvPr>
        </p:nvGraphicFramePr>
        <p:xfrm>
          <a:off x="270679" y="1775061"/>
          <a:ext cx="11534634" cy="3800676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784222"/>
                <a:gridCol w="2784222"/>
                <a:gridCol w="2784222"/>
                <a:gridCol w="795492"/>
                <a:gridCol w="795492"/>
                <a:gridCol w="795492"/>
                <a:gridCol w="795492"/>
              </a:tblGrid>
              <a:tr h="49046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Группы участников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ОО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участников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0496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Вся выборка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3853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534986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25,84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41,15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27,9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5,11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9603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Башкортостан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20639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13,98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38,22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40,19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7,62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9603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 Республика Башкортостан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10891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13,9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36,87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41,96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7,26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41317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Уфимский филиал </a:t>
                      </a:r>
                      <a:r>
                        <a:rPr lang="ru-RU" sz="18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ФГОБУ ВО </a:t>
                      </a:r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"Финансовый университет при Правительстве Российской Федерации"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4,82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16,27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21,08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08022" y="1161918"/>
            <a:ext cx="57068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i="0" u="none" strike="noStrike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</a:t>
            </a:r>
            <a:r>
              <a:rPr lang="ru-RU" b="1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(ЕПР) 2 курс -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Статистика по оценкам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875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961181" y="66915"/>
            <a:ext cx="2049362" cy="726509"/>
          </a:xfrm>
          <a:prstGeom prst="rect">
            <a:avLst/>
          </a:prstGeom>
        </p:spPr>
      </p:pic>
      <p:sp>
        <p:nvSpPr>
          <p:cNvPr id="5" name="Пятиугольник 4"/>
          <p:cNvSpPr/>
          <p:nvPr/>
        </p:nvSpPr>
        <p:spPr>
          <a:xfrm>
            <a:off x="-1" y="42799"/>
            <a:ext cx="9961182" cy="714533"/>
          </a:xfrm>
          <a:prstGeom prst="homePlate">
            <a:avLst/>
          </a:prstGeom>
          <a:solidFill>
            <a:srgbClr val="1B5E6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ВПР СПО – 2022 в Уфимском филиале Финуниверситета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-592067" y="716388"/>
            <a:ext cx="90484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</a:t>
            </a:r>
            <a:r>
              <a:rPr lang="ru-RU" b="1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(ЕПР) 2 курс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Достижение планируемых результатов</a:t>
            </a:r>
            <a:endParaRPr lang="ru-RU" b="1" i="0" u="none" strike="noStrike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4454417"/>
              </p:ext>
            </p:extLst>
          </p:nvPr>
        </p:nvGraphicFramePr>
        <p:xfrm>
          <a:off x="218364" y="1066165"/>
          <a:ext cx="11696132" cy="5725396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8079475"/>
                <a:gridCol w="354842"/>
                <a:gridCol w="777922"/>
                <a:gridCol w="846161"/>
                <a:gridCol w="1105469"/>
                <a:gridCol w="532263"/>
              </a:tblGrid>
              <a:tr h="3290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Блоки ПООП обучающийся научится / получит возможность научиться или проверяемые требования (умения) в соответствии с ФГОС (ФК ГОС)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 балл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Башкортостан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 Республика Башкортостан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Уфимский филиал </a:t>
                      </a:r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ФГОБУ ВО "Финансовый </a:t>
                      </a:r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университет при Правительстве </a:t>
                      </a:r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РФ"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20639 уч.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10891 уч.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332 уч.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534986 уч.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ctr"/>
                </a:tc>
              </a:tr>
              <a:tr h="17490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1. Систематизировать разнообразную историческую информацию на основе своих представлений об общих закономерностях исторического процесса (знание исторических деятелей)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2. Систематизировать разнообразную историческую информацию на основе своих представлений об общих закономерностях исторического процесса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40,91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43,07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42,47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ctr"/>
                </a:tc>
              </a:tr>
              <a:tr h="17490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3. Использовать принципы причинно-следственного, структурно-функционального, временного и пространственного анализа для изучения исторических процессов и явлений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28,15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25,59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4. Проводить поиск исторической информации в источниках разного типа.</a:t>
                      </a:r>
                      <a:b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Осуществлять внешнюю и внутреннюю критику источника.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46,67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40,09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5. Анализировать историческую информацию, представленную в разных знаковых системах (текст, карта, таблица, схема, аудиовизуальный ряд).</a:t>
                      </a:r>
                      <a:b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Систематизировать разнообразную историческую информацию на основе своих представлений об общих закономерностях исторического процесса (история культуры).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61,82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62,14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6. Анализировать историческую информацию, представленную в разных знаковых системах (текст, карта, таблица, схема, аудиовизуальный ряд) (история культуры)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79,12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79,44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91,87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74,41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ctr"/>
                </a:tc>
              </a:tr>
              <a:tr h="17490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 7. Использовать принципы причинно-следственного, структурно-функционального, временного и пространственного анализа для изучения исторических процессов и явлений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 8. Осуществлять поиск социальной информации, представленной в различных знаковых системах (рисунок)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30,65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31,71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40,06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29,03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ctr"/>
                </a:tc>
              </a:tr>
              <a:tr h="6616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 9. Анализировать актуальную информацию о социальных объектах, выявляя их общие черты и различия; устанавливать соответствия между существенными чертами и признаками изученных социальных явлений и обществоведческими терминами и понятиями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ctr"/>
                </a:tc>
              </a:tr>
              <a:tr h="17490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 10. Характеризовать с научных позиций основы конституционного строя, права и свободы человека и гражданина, конституционные обязанности гражданина Российской Федерации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43,22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44,18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38,26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 11. Анализировать актуальную информацию о социальных объектах, выявляя их общие черты и различия; устанавливать соответствия между существенными чертами и признаками изученных социальных явлений и обществоведческими терминами и понятиями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2653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28651704"/>
              </p:ext>
            </p:extLst>
          </p:nvPr>
        </p:nvGraphicFramePr>
        <p:xfrm>
          <a:off x="68240" y="1031107"/>
          <a:ext cx="12010542" cy="5849134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8408781"/>
                <a:gridCol w="364381"/>
                <a:gridCol w="739328"/>
                <a:gridCol w="872354"/>
                <a:gridCol w="1177229"/>
                <a:gridCol w="448469"/>
              </a:tblGrid>
              <a:tr h="62027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Блоки ПООП обучающийся научится / получит возможность научиться или проверяемые требования (умения) в соответствии с ФГОС (ФК ГОС)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 балл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Башкортостан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 Республика Башкортостан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Уфимский филиал </a:t>
                      </a:r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ФГОБУ ВО "Финансовый </a:t>
                      </a:r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университет при Правительстве </a:t>
                      </a:r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РФ"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ctr"/>
                </a:tc>
              </a:tr>
              <a:tr h="19138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 12. Применять социально-экономические и гуманитарные знания в процессе решения познавательных задач по актуальным социальным проблемам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83,28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58,65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b"/>
                </a:tc>
              </a:tr>
              <a:tr h="19138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 13. Применять социально-экономические и гуманитарные знания в процессе решения познавательных задач по актуальным социальным проблемам (задание-задача)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48,96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33,25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b"/>
                </a:tc>
              </a:tr>
              <a:tr h="29295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 14. Осуществлять поиск социальной информации по заданной теме из диаграммы/таблицы;</a:t>
                      </a:r>
                      <a:b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оценивать поведение людей с точки зрения социальных норм, экономической </a:t>
                      </a:r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рациональности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40,96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39,94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28,48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b"/>
                </a:tc>
              </a:tr>
              <a:tr h="38006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 15. Знание распространенных опасных и чрезвычайных ситуаций природного, техногенного и социального характера.</a:t>
                      </a:r>
                      <a:b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Знание основных мер защиты (в том числе в области гражданской обороны) и правил поведения в условиях опасных и чрезвычайных ситуаций.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70,25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70,29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75,15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b"/>
                </a:tc>
              </a:tr>
              <a:tr h="28385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 16. Знание распространенных опасных и чрезвычайных ситуаций природного, техногенного и социального характера.</a:t>
                      </a:r>
                      <a:b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Знание основных мер защиты (в том числе в области гражданской обороны) и правил поведения в условиях опасных и чрезвычайных ситуаций.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61,62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71,69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44,93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b"/>
                </a:tc>
              </a:tr>
              <a:tr h="22933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17. 17. </a:t>
                      </a:r>
                      <a:r>
                        <a:rPr lang="ru-RU" sz="11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Сформированность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системы комплексных социально ориентированных географических знаний о закономерностях развития природы, размещения населения и хозяйства, о динамике и территориальных особенностях процессов, протекающих в географическом пространстве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73,11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73,42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84,64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67,19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b"/>
                </a:tc>
              </a:tr>
              <a:tr h="56873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18. 18. </a:t>
                      </a:r>
                      <a:r>
                        <a:rPr lang="ru-RU" sz="11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Сформированность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системы комплексных социально ориентированных географических знаний о закономерностях развития природы, размещения населения и хозяйства, о динамике и территориальных особенностях процессов, протекающих в географическом пространстве / Природно-хозяйственное районирование России. Регионы России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36,05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34,74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37,95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35,57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b"/>
                </a:tc>
              </a:tr>
              <a:tr h="56873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 19. Сформированность системы комплексных социально ориентированных географических знаний о закономерностях развития природы, размещения населения и хозяйства, о динамике и территориальных особенностях процессов, протекающих в географическом пространстве / Административно-территориальное устройство России. Столицы и крупные города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77,64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78,13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93,98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b"/>
                </a:tc>
              </a:tr>
              <a:tr h="38006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20. 20. </a:t>
                      </a:r>
                      <a:r>
                        <a:rPr lang="ru-RU" sz="11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Сформированность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системы комплексных социально ориентированных географических знаний о закономерностях развития природы, размещения населения и хозяйства, о динамике и территориальных особенностях процессов, протекающих в географическом пространстве / Часовые зоны на территории России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71,82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72,57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86,75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65,38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b"/>
                </a:tc>
              </a:tr>
              <a:tr h="56873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21. 21. </a:t>
                      </a:r>
                      <a:r>
                        <a:rPr lang="ru-RU" sz="11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Сформированность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системы комплексных социально ориентированных географических знаний о закономерностях развития природы, размещения населения и хозяйства, о динамике и территориальных особенностях процессов, протекающих в географическом пространстве / Население и хозяйство России и мира. Особенности природно-ресурсного потенциала, населения, хозяйства, культуры крупных стран мира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43,23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46,12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71,99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37,82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2" marR="1972" marT="1972" marB="0" anchor="b"/>
                </a:tc>
              </a:tr>
            </a:tbl>
          </a:graphicData>
        </a:graphic>
      </p:graphicFrame>
      <p:sp>
        <p:nvSpPr>
          <p:cNvPr id="8" name="Пятиугольник 7"/>
          <p:cNvSpPr/>
          <p:nvPr/>
        </p:nvSpPr>
        <p:spPr>
          <a:xfrm>
            <a:off x="0" y="42799"/>
            <a:ext cx="9961182" cy="714533"/>
          </a:xfrm>
          <a:prstGeom prst="homePlate">
            <a:avLst/>
          </a:prstGeom>
          <a:solidFill>
            <a:srgbClr val="1B5E6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ВПР СПО – 2022 в Уфимском филиале Финуниверситета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-586851" y="697892"/>
            <a:ext cx="90484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</a:t>
            </a:r>
            <a:r>
              <a:rPr lang="ru-RU" b="1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(ЕПР) 2 курс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Достижение планируемых результатов</a:t>
            </a:r>
            <a:endParaRPr lang="ru-RU" b="1" i="0" u="none" strike="noStrike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961181" y="66915"/>
            <a:ext cx="2049362" cy="726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824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ятиугольник 6"/>
          <p:cNvSpPr/>
          <p:nvPr/>
        </p:nvSpPr>
        <p:spPr>
          <a:xfrm>
            <a:off x="0" y="42799"/>
            <a:ext cx="9961182" cy="714533"/>
          </a:xfrm>
          <a:prstGeom prst="homePlate">
            <a:avLst/>
          </a:prstGeom>
          <a:solidFill>
            <a:srgbClr val="1B5E6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ВПР СПО – 2022 в Уфимском филиале Финуниверситета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961181" y="66915"/>
            <a:ext cx="2049362" cy="726509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367727" y="820720"/>
            <a:ext cx="4923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1 курс -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Статистика по оценкам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7925411"/>
              </p:ext>
            </p:extLst>
          </p:nvPr>
        </p:nvGraphicFramePr>
        <p:xfrm>
          <a:off x="243385" y="1351981"/>
          <a:ext cx="11657462" cy="3453339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813870"/>
                <a:gridCol w="2813870"/>
                <a:gridCol w="2813870"/>
                <a:gridCol w="803963"/>
                <a:gridCol w="803963"/>
                <a:gridCol w="803963"/>
                <a:gridCol w="803963"/>
              </a:tblGrid>
              <a:tr h="4631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Группы участников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ОО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участников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9132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Вся выборка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2356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199023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12,42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29,07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3,99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5955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Башкортостан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5686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46,69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38,73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6,38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 Республика Башкортостан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2611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8,96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37,73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Уфимский филиал ФГОБУ ВО "Финансовый университет при Правительстве Российской Федерации"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326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24,85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8171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ятиугольник 6"/>
          <p:cNvSpPr/>
          <p:nvPr/>
        </p:nvSpPr>
        <p:spPr>
          <a:xfrm>
            <a:off x="0" y="42799"/>
            <a:ext cx="9961182" cy="714533"/>
          </a:xfrm>
          <a:prstGeom prst="homePlate">
            <a:avLst/>
          </a:prstGeom>
          <a:solidFill>
            <a:srgbClr val="1B5E6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ВПР СПО – 2022 в Уфимском филиале Финуниверситета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961181" y="66915"/>
            <a:ext cx="2049362" cy="726509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50926" y="716388"/>
            <a:ext cx="643413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1 курс -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Достижение планируемых результатов</a:t>
            </a:r>
            <a:endParaRPr lang="ru-RU" b="1" i="0" u="none" strike="noStrike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1797805"/>
              </p:ext>
            </p:extLst>
          </p:nvPr>
        </p:nvGraphicFramePr>
        <p:xfrm>
          <a:off x="245661" y="1254125"/>
          <a:ext cx="11764881" cy="5454818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7451676"/>
                <a:gridCol w="436729"/>
                <a:gridCol w="968991"/>
                <a:gridCol w="968991"/>
                <a:gridCol w="1282889"/>
                <a:gridCol w="655605"/>
              </a:tblGrid>
              <a:tr h="80668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Блоки ПООП обучающийся научится / получит возможность научиться или проверяемые требования (умения) в соответствии с ФГОС (ФК ГОС)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 балл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Башкортостан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 Республика Башкортостан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Уфимский филиал </a:t>
                      </a:r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ФГОБУ ВО "Финансовый </a:t>
                      </a:r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университет при Правительстве </a:t>
                      </a:r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РФ"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/>
                </a:tc>
              </a:tr>
              <a:tr h="106286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5686 уч.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2611 уч.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326 уч.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199023 уч.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/>
                </a:tc>
              </a:tr>
              <a:tr h="28590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1. Уметь выполнять вычисления и преобразования, уметь использовать приобретённые знания и умения в практической деятельности и повседневной жизни, уметь строить и исследовать простейшие математические модели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85,65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84,11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94,17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85,11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/>
                </a:tc>
              </a:tr>
              <a:tr h="28590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2. Уметь выполнять вычисления и преобразования, уметь использовать приобретённые знания и умения в практической деятельности и повседневной жизни, уметь строить и исследовать простейшие математические модели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70,97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89,57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/>
                </a:tc>
              </a:tr>
              <a:tr h="28590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3. Уметь выполнять вычисления и преобразования, уметь использовать приобретённые знания и умения в практической деятельности и повседневной жизни, уметь строить и исследовать простейшие математические модели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63,19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/>
                </a:tc>
              </a:tr>
              <a:tr h="28590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4. Уметь выполнять вычисления и преобразования, уметь использовать приобретённые знания и умения в практической деятельности и повседневной жизни, уметь строить и исследовать простейшие математические модели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46,57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40,17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/>
                </a:tc>
              </a:tr>
              <a:tr h="28590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5. Уметь выполнять вычисления и преобразования, уметь использовать приобретённые знания и умения в практической деятельности и повседневной жизни, уметь строить и исследовать простейшие математические модели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/>
                </a:tc>
              </a:tr>
              <a:tr h="10628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6. Уметь выполнять вычисления и преобразования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85,84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93,87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83,46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/>
                </a:tc>
              </a:tr>
              <a:tr h="28590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 7. Уметь работать со статистической информацией, находить частоту и вероятность случайного события, уметь использовать приобретённые знания и умения в практической деятельности и повседневной жизни, уметь строить и исследовать простейшие математические модели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79,56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77,79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93,56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75,62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/>
                </a:tc>
              </a:tr>
              <a:tr h="10628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 8. Уметь строить и читать графики функций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64,83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71,17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/>
                </a:tc>
              </a:tr>
              <a:tr h="20445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 9. Осуществлять практические расчёты по формулам; составлять несложные формулы, выражающие зависимости между величинами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73,71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73,76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88,96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/>
                </a:tc>
              </a:tr>
              <a:tr h="10628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 10. Уметь решать уравнения, неравенства и их системы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/>
                </a:tc>
              </a:tr>
              <a:tr h="10628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 11. Уметь выполнять действия с геометрическими фигурами, координатами и векторами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/>
                </a:tc>
              </a:tr>
              <a:tr h="10628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 12. Уметь выполнять действия с геометрическими фигурами, координатами и векторами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75,47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74,99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90,49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/>
                </a:tc>
              </a:tr>
              <a:tr h="28590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 13. Уметь выполнять преобразования алгебраических выражений, решать уравнения, неравенства и их системы, строить и читать графики функций, строить и исследовать простейшие математические модели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45,61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68,56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 14. Уметь выполнять преобразования алгебраических выражений, решать уравнения, неравенства и их системы, строить и читать графики функций, строить и исследовать простейшие математические модели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13,65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/>
                </a:tc>
              </a:tr>
              <a:tr h="10628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 15. Уметь выполнять действия с геометрическими фигурами, координатами и векторами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25,91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25,85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46,47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4" marR="5314" marT="5314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602838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4503</Words>
  <Application>Microsoft Office PowerPoint</Application>
  <PresentationFormat>Широкоэкранный</PresentationFormat>
  <Paragraphs>1096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Тема Office</vt:lpstr>
      <vt:lpstr>   О результатах ВПР СПО – 2022  в Уфимском филиале Финуниверситета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 учебного процесса  в 2022/2023 учебном году  I курс (на базе 11 кл.) II курс (на базе 9 кл.)</dc:title>
  <dc:creator>1</dc:creator>
  <cp:lastModifiedBy>1</cp:lastModifiedBy>
  <cp:revision>12</cp:revision>
  <dcterms:created xsi:type="dcterms:W3CDTF">2022-12-16T05:00:26Z</dcterms:created>
  <dcterms:modified xsi:type="dcterms:W3CDTF">2022-12-16T06:36:22Z</dcterms:modified>
</cp:coreProperties>
</file>